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20" r:id="rId1"/>
  </p:sldMasterIdLst>
  <p:notesMasterIdLst>
    <p:notesMasterId r:id="rId21"/>
  </p:notesMasterIdLst>
  <p:sldIdLst>
    <p:sldId id="256" r:id="rId2"/>
    <p:sldId id="277" r:id="rId3"/>
    <p:sldId id="271" r:id="rId4"/>
    <p:sldId id="257" r:id="rId5"/>
    <p:sldId id="272" r:id="rId6"/>
    <p:sldId id="258" r:id="rId7"/>
    <p:sldId id="259" r:id="rId8"/>
    <p:sldId id="260" r:id="rId9"/>
    <p:sldId id="261" r:id="rId10"/>
    <p:sldId id="270" r:id="rId11"/>
    <p:sldId id="263" r:id="rId12"/>
    <p:sldId id="264" r:id="rId13"/>
    <p:sldId id="275" r:id="rId14"/>
    <p:sldId id="265" r:id="rId15"/>
    <p:sldId id="266" r:id="rId16"/>
    <p:sldId id="268" r:id="rId17"/>
    <p:sldId id="273" r:id="rId18"/>
    <p:sldId id="274" r:id="rId19"/>
    <p:sldId id="276"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FF09"/>
    <a:srgbClr val="FFF200"/>
    <a:srgbClr val="2903D1"/>
    <a:srgbClr val="7035EE"/>
    <a:srgbClr val="B82DFF"/>
    <a:srgbClr val="A166FF"/>
    <a:srgbClr val="9D34FF"/>
    <a:srgbClr val="E16AFF"/>
    <a:srgbClr val="FF9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snapToObjects="1">
      <p:cViewPr>
        <p:scale>
          <a:sx n="100" d="100"/>
          <a:sy n="100" d="100"/>
        </p:scale>
        <p:origin x="954"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28515-1E9A-E94D-8DA9-0BC5A5BEC0C7}" type="datetimeFigureOut">
              <a:rPr kumimoji="1" lang="ja-JP" altLang="en-US" smtClean="0"/>
              <a:t>2019/7/26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A1525-E043-A84F-97B6-B1BD9CFDBA52}" type="slidenum">
              <a:rPr kumimoji="1" lang="ja-JP" altLang="en-US" smtClean="0"/>
              <a:t>‹#›</a:t>
            </a:fld>
            <a:endParaRPr kumimoji="1" lang="ja-JP" altLang="en-US"/>
          </a:p>
        </p:txBody>
      </p:sp>
    </p:spTree>
    <p:extLst>
      <p:ext uri="{BB962C8B-B14F-4D97-AF65-F5344CB8AC3E}">
        <p14:creationId xmlns:p14="http://schemas.microsoft.com/office/powerpoint/2010/main" val="13317687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システム名</a:t>
            </a:r>
            <a:r>
              <a:rPr kumimoji="1" lang="en-US" altLang="ja-JP" dirty="0"/>
              <a:t>DEMESI</a:t>
            </a:r>
            <a:r>
              <a:rPr kumimoji="1" lang="ja-JP" altLang="en-US" dirty="0"/>
              <a:t>の発表をさせていただきます。</a:t>
            </a:r>
            <a:endParaRPr kumimoji="1" lang="en-US" altLang="ja-JP" dirty="0"/>
          </a:p>
          <a:p>
            <a:r>
              <a:rPr kumimoji="1" lang="ja-JP" altLang="en-US" dirty="0"/>
              <a:t>メンバーはリーダー松尾をはじめ、木下、原、藤枝、藤家、徳重でやってきました。</a:t>
            </a:r>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1</a:t>
            </a:fld>
            <a:endParaRPr kumimoji="1" lang="ja-JP" altLang="en-US"/>
          </a:p>
        </p:txBody>
      </p:sp>
    </p:spTree>
    <p:extLst>
      <p:ext uri="{BB962C8B-B14F-4D97-AF65-F5344CB8AC3E}">
        <p14:creationId xmlns:p14="http://schemas.microsoft.com/office/powerpoint/2010/main" val="1962694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反省点</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phpmyadmin</a:t>
            </a:r>
            <a:r>
              <a:rPr lang="ja-JP" altLang="en-US" dirty="0"/>
              <a:t>にアクセス制限があり開発できないことがあった</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15</a:t>
            </a:fld>
            <a:endParaRPr kumimoji="1" lang="ja-JP" altLang="en-US"/>
          </a:p>
        </p:txBody>
      </p:sp>
    </p:spTree>
    <p:extLst>
      <p:ext uri="{BB962C8B-B14F-4D97-AF65-F5344CB8AC3E}">
        <p14:creationId xmlns:p14="http://schemas.microsoft.com/office/powerpoint/2010/main" val="83594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発表の流れはシステムの概要、使用技術、動作フロー、開発プロセスの振り返り、今後の展望の順にさせていただきます。</a:t>
            </a:r>
            <a:endParaRPr kumimoji="1" lang="en-US" altLang="ja-JP" dirty="0"/>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3</a:t>
            </a:fld>
            <a:endParaRPr kumimoji="1" lang="ja-JP" altLang="en-US"/>
          </a:p>
        </p:txBody>
      </p:sp>
    </p:spTree>
    <p:extLst>
      <p:ext uri="{BB962C8B-B14F-4D97-AF65-F5344CB8AC3E}">
        <p14:creationId xmlns:p14="http://schemas.microsoft.com/office/powerpoint/2010/main" val="1536908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まずは、システムの概要からです。</a:t>
            </a:r>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4</a:t>
            </a:fld>
            <a:endParaRPr kumimoji="1" lang="ja-JP" altLang="en-US"/>
          </a:p>
        </p:txBody>
      </p:sp>
    </p:spTree>
    <p:extLst>
      <p:ext uri="{BB962C8B-B14F-4D97-AF65-F5344CB8AC3E}">
        <p14:creationId xmlns:p14="http://schemas.microsoft.com/office/powerpoint/2010/main" val="59161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ペルソナについて</a:t>
            </a:r>
            <a:endParaRPr kumimoji="1" lang="en-US" altLang="ja-JP" dirty="0"/>
          </a:p>
          <a:p>
            <a:r>
              <a:rPr kumimoji="1" lang="ja-JP" altLang="en-US" dirty="0"/>
              <a:t>簡単に言いますと</a:t>
            </a:r>
            <a:r>
              <a:rPr kumimoji="1" lang="ja-JP" altLang="ja-JP" sz="1200" kern="1200" dirty="0">
                <a:solidFill>
                  <a:schemeClr val="tx1"/>
                </a:solidFill>
                <a:effectLst/>
                <a:latin typeface="+mn-lt"/>
                <a:ea typeface="+mn-ea"/>
                <a:cs typeface="+mn-cs"/>
              </a:rPr>
              <a:t>学生、主婦、社会人</a:t>
            </a:r>
            <a:r>
              <a:rPr lang="ja-JP" altLang="ja-JP" dirty="0">
                <a:effectLst/>
              </a:rPr>
              <a:t> </a:t>
            </a:r>
            <a:r>
              <a:rPr lang="ja-JP" altLang="en-US" dirty="0">
                <a:effectLst/>
              </a:rPr>
              <a:t>の方々です。</a:t>
            </a:r>
            <a:endParaRPr lang="en-US" altLang="ja-JP" dirty="0">
              <a:effectLst/>
            </a:endParaRPr>
          </a:p>
          <a:p>
            <a:r>
              <a:rPr kumimoji="1" lang="ja-JP" altLang="en-US" dirty="0">
                <a:effectLst/>
              </a:rPr>
              <a:t>その中でもっと具体的に言いますと、</a:t>
            </a:r>
            <a:r>
              <a:rPr kumimoji="1" lang="ja-JP" altLang="ja-JP" sz="1200" kern="1200" dirty="0">
                <a:solidFill>
                  <a:schemeClr val="tx1"/>
                </a:solidFill>
                <a:effectLst/>
                <a:latin typeface="+mn-lt"/>
                <a:ea typeface="+mn-ea"/>
                <a:cs typeface="+mn-cs"/>
              </a:rPr>
              <a:t>名刺をもっておらず、人が集まるイベントに参加することが多い人。スマートフォンを所持している</a:t>
            </a:r>
            <a:r>
              <a:rPr kumimoji="1" lang="ja-JP" altLang="en-US" sz="1200" kern="1200" dirty="0">
                <a:solidFill>
                  <a:schemeClr val="tx1"/>
                </a:solidFill>
                <a:effectLst/>
                <a:latin typeface="+mn-lt"/>
                <a:ea typeface="+mn-ea"/>
                <a:cs typeface="+mn-cs"/>
              </a:rPr>
              <a:t>方になります。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5</a:t>
            </a:fld>
            <a:endParaRPr kumimoji="1" lang="ja-JP" altLang="en-US"/>
          </a:p>
        </p:txBody>
      </p:sp>
    </p:spTree>
    <p:extLst>
      <p:ext uri="{BB962C8B-B14F-4D97-AF65-F5344CB8AC3E}">
        <p14:creationId xmlns:p14="http://schemas.microsoft.com/office/powerpoint/2010/main" val="1566294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ja-JP" altLang="ja-JP" sz="1200" kern="1200" dirty="0">
                <a:solidFill>
                  <a:schemeClr val="tx1"/>
                </a:solidFill>
                <a:effectLst/>
                <a:latin typeface="+mn-lt"/>
                <a:ea typeface="+mn-ea"/>
                <a:cs typeface="+mn-cs"/>
              </a:rPr>
              <a:t>店舗や同人サークルなどを運用し</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予約や共有に困ってい</a:t>
            </a:r>
            <a:r>
              <a:rPr kumimoji="1" lang="ja-JP" altLang="en-US" sz="1200" kern="1200" dirty="0">
                <a:solidFill>
                  <a:schemeClr val="tx1"/>
                </a:solidFill>
                <a:effectLst/>
                <a:latin typeface="+mn-lt"/>
                <a:ea typeface="+mn-ea"/>
                <a:cs typeface="+mn-cs"/>
              </a:rPr>
              <a:t>て</a:t>
            </a:r>
            <a:r>
              <a:rPr kumimoji="1" lang="ja-JP" altLang="ja-JP" sz="1200" kern="1200" dirty="0">
                <a:solidFill>
                  <a:schemeClr val="tx1"/>
                </a:solidFill>
                <a:effectLst/>
                <a:latin typeface="+mn-lt"/>
                <a:ea typeface="+mn-ea"/>
                <a:cs typeface="+mn-cs"/>
              </a:rPr>
              <a:t>一度来店したことがある人に、予約や共有を簡単にしてほしい経営者</a:t>
            </a:r>
            <a:r>
              <a:rPr kumimoji="1" lang="ja-JP" altLang="en-US" sz="1200" kern="1200" dirty="0">
                <a:solidFill>
                  <a:schemeClr val="tx1"/>
                </a:solidFill>
                <a:effectLst/>
                <a:latin typeface="+mn-lt"/>
                <a:ea typeface="+mn-ea"/>
                <a:cs typeface="+mn-cs"/>
              </a:rPr>
              <a:t>もペルソナとして考えています。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6</a:t>
            </a:fld>
            <a:endParaRPr kumimoji="1" lang="ja-JP" altLang="en-US"/>
          </a:p>
        </p:txBody>
      </p:sp>
    </p:spTree>
    <p:extLst>
      <p:ext uri="{BB962C8B-B14F-4D97-AF65-F5344CB8AC3E}">
        <p14:creationId xmlns:p14="http://schemas.microsoft.com/office/powerpoint/2010/main" val="1247142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次に目的</a:t>
            </a:r>
            <a:endParaRPr kumimoji="1" lang="en-US" altLang="ja-JP" dirty="0"/>
          </a:p>
          <a:p>
            <a:r>
              <a:rPr kumimoji="1" lang="en-US" altLang="ja-JP" dirty="0"/>
              <a:t>LINE</a:t>
            </a:r>
            <a:r>
              <a:rPr kumimoji="1" lang="ja-JP" altLang="en-US" dirty="0"/>
              <a:t>とは違ってデジタル名刺を交換することによって趣味の合う方などと情報を共有することができます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7</a:t>
            </a:fld>
            <a:endParaRPr kumimoji="1" lang="ja-JP" altLang="en-US"/>
          </a:p>
        </p:txBody>
      </p:sp>
    </p:spTree>
    <p:extLst>
      <p:ext uri="{BB962C8B-B14F-4D97-AF65-F5344CB8AC3E}">
        <p14:creationId xmlns:p14="http://schemas.microsoft.com/office/powerpoint/2010/main" val="2399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導入効果</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名刺を持っていなくても手元のスマホで情報が交換できるため、場面に合わせて名刺を変更でき、話のきっかけになることが出来る。又企業を名刺として受け取れるため情報が見やすくなり、担当者への予約や電話、共有が簡単になりユーザーや経営者をサポートすることが出来る</a:t>
            </a:r>
            <a:r>
              <a:rPr lang="ja-JP" altLang="ja-JP" dirty="0">
                <a:effectLst/>
              </a:rPr>
              <a:t> </a:t>
            </a:r>
            <a:endParaRPr kumimoji="1" lang="ja-JP" altLang="en-US" dirty="0"/>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8</a:t>
            </a:fld>
            <a:endParaRPr kumimoji="1" lang="ja-JP" altLang="en-US"/>
          </a:p>
        </p:txBody>
      </p:sp>
    </p:spTree>
    <p:extLst>
      <p:ext uri="{BB962C8B-B14F-4D97-AF65-F5344CB8AC3E}">
        <p14:creationId xmlns:p14="http://schemas.microsoft.com/office/powerpoint/2010/main" val="827839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使用技術</a:t>
            </a:r>
            <a:endParaRPr kumimoji="1" lang="en-US" altLang="ja-JP" dirty="0"/>
          </a:p>
          <a:p>
            <a:r>
              <a:rPr kumimoji="1" lang="ja-JP" altLang="en-US" dirty="0"/>
              <a:t>使用したものは、</a:t>
            </a:r>
            <a:r>
              <a:rPr kumimoji="1" lang="en-US" altLang="ja-JP" dirty="0" err="1"/>
              <a:t>PHP,Laravel,Android</a:t>
            </a:r>
            <a:r>
              <a:rPr kumimoji="1" lang="en-US" altLang="ja-JP" baseline="0" dirty="0"/>
              <a:t> </a:t>
            </a:r>
            <a:r>
              <a:rPr kumimoji="1" lang="en-US" altLang="ja-JP" baseline="0" dirty="0" err="1"/>
              <a:t>Studio,mysql</a:t>
            </a:r>
            <a:r>
              <a:rPr kumimoji="1" lang="ja-JP" altLang="en-US" baseline="0" dirty="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10</a:t>
            </a:fld>
            <a:endParaRPr kumimoji="1" lang="ja-JP" altLang="en-US"/>
          </a:p>
        </p:txBody>
      </p:sp>
    </p:spTree>
    <p:extLst>
      <p:ext uri="{BB962C8B-B14F-4D97-AF65-F5344CB8AC3E}">
        <p14:creationId xmlns:p14="http://schemas.microsoft.com/office/powerpoint/2010/main" val="53515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動作フロー</a:t>
            </a:r>
            <a:endParaRPr kumimoji="1" lang="en-US" altLang="ja-JP" dirty="0"/>
          </a:p>
          <a:p>
            <a:r>
              <a:rPr kumimoji="1" lang="ja-JP" altLang="en-US" dirty="0"/>
              <a:t>動作フローは、まずユーザー登録をします。</a:t>
            </a:r>
            <a:endParaRPr kumimoji="1" lang="en-US" altLang="ja-JP" dirty="0"/>
          </a:p>
          <a:p>
            <a:r>
              <a:rPr kumimoji="1" lang="ja-JP" altLang="en-US" dirty="0"/>
              <a:t>ユーザー登録をしたら名刺を作成してイベントに参加します。</a:t>
            </a:r>
            <a:endParaRPr kumimoji="1" lang="en-US" altLang="ja-JP" dirty="0"/>
          </a:p>
          <a:p>
            <a:r>
              <a:rPr kumimoji="1" lang="ja-JP" altLang="en-US" dirty="0"/>
              <a:t>イベントに参加した際に気の合う方などとデジタル名刺を交換します</a:t>
            </a:r>
            <a:endParaRPr kumimoji="1" lang="en-US" altLang="ja-JP" dirty="0"/>
          </a:p>
          <a:p>
            <a:r>
              <a:rPr kumimoji="1" lang="ja-JP" altLang="en-US" dirty="0"/>
              <a:t>というよな流れです</a:t>
            </a:r>
            <a:endParaRPr kumimoji="1" lang="en-US" altLang="ja-JP" dirty="0"/>
          </a:p>
        </p:txBody>
      </p:sp>
      <p:sp>
        <p:nvSpPr>
          <p:cNvPr id="4" name="スライド番号プレースホルダー 3"/>
          <p:cNvSpPr>
            <a:spLocks noGrp="1"/>
          </p:cNvSpPr>
          <p:nvPr>
            <p:ph type="sldNum" sz="quarter" idx="10"/>
          </p:nvPr>
        </p:nvSpPr>
        <p:spPr/>
        <p:txBody>
          <a:bodyPr/>
          <a:lstStyle/>
          <a:p>
            <a:fld id="{07AA1525-E043-A84F-97B6-B1BD9CFDBA52}" type="slidenum">
              <a:rPr kumimoji="1" lang="ja-JP" altLang="en-US" smtClean="0"/>
              <a:t>12</a:t>
            </a:fld>
            <a:endParaRPr kumimoji="1" lang="ja-JP" altLang="en-US"/>
          </a:p>
        </p:txBody>
      </p:sp>
    </p:spTree>
    <p:extLst>
      <p:ext uri="{BB962C8B-B14F-4D97-AF65-F5344CB8AC3E}">
        <p14:creationId xmlns:p14="http://schemas.microsoft.com/office/powerpoint/2010/main" val="435904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7" name="Date Placeholder 6"/>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9" name="Footer Placeholder 8"/>
          <p:cNvSpPr>
            <a:spLocks noGrp="1"/>
          </p:cNvSpPr>
          <p:nvPr>
            <p:ph type="ftr" sz="quarter" idx="11"/>
          </p:nvPr>
        </p:nvSpPr>
        <p:spPr/>
        <p:txBody>
          <a:bodyPr/>
          <a:lstStyle/>
          <a:p>
            <a:endParaRPr kumimoji="1" lang="ja-JP" altLang="en-US"/>
          </a:p>
        </p:txBody>
      </p:sp>
      <p:sp>
        <p:nvSpPr>
          <p:cNvPr id="10" name="Slide Number Placeholder 9"/>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583436" y="3143250"/>
            <a:ext cx="4270248" cy="25967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9" name="Date Placeholder 8"/>
          <p:cNvSpPr>
            <a:spLocks noGrp="1"/>
          </p:cNvSpPr>
          <p:nvPr>
            <p:ph type="dt" sz="half" idx="10"/>
          </p:nvPr>
        </p:nvSpPr>
        <p:spPr/>
        <p:txBody>
          <a:bodyPr/>
          <a:lstStyle/>
          <a:p>
            <a:fld id="{35923113-9937-D241-A530-8FBD68187902}" type="datetimeFigureOut">
              <a:rPr kumimoji="1" lang="ja-JP" altLang="en-US" smtClean="0"/>
              <a:t>2019/7/26</a:t>
            </a:fld>
            <a:endParaRPr kumimoji="1" lang="ja-JP" alt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kumimoji="1" lang="ja-JP" altLang="en-US"/>
          </a:p>
        </p:txBody>
      </p:sp>
      <p:sp>
        <p:nvSpPr>
          <p:cNvPr id="11" name="Slide Number Placeholder 10"/>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5923113-9937-D241-A530-8FBD68187902}" type="datetimeFigureOut">
              <a:rPr kumimoji="1" lang="ja-JP" altLang="en-US" smtClean="0"/>
              <a:t>2019/7/26</a:t>
            </a:fld>
            <a:endParaRPr kumimoji="1" lang="ja-JP" alt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endParaRPr lang="en-US" dirty="0"/>
          </a:p>
        </p:txBody>
      </p:sp>
      <p:sp>
        <p:nvSpPr>
          <p:cNvPr id="10" name="Slide Number Placeholder 9"/>
          <p:cNvSpPr>
            <a:spLocks noGrp="1"/>
          </p:cNvSpPr>
          <p:nvPr>
            <p:ph type="sldNum" sz="quarter" idx="12"/>
          </p:nvPr>
        </p:nvSpPr>
        <p:spPr/>
        <p:txBody>
          <a:bodyPr/>
          <a:lstStyle/>
          <a:p>
            <a:fld id="{08F68649-5B82-EF4E-98D0-F0E14AE2E884}"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5923113-9937-D241-A530-8FBD68187902}" type="datetimeFigureOut">
              <a:rPr kumimoji="1" lang="ja-JP" altLang="en-US" smtClean="0"/>
              <a:t>2019/7/26</a:t>
            </a:fld>
            <a:endParaRPr kumimoji="1" lang="ja-JP" alt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kumimoji="1" lang="ja-JP" alt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8F68649-5B82-EF4E-98D0-F0E14AE2E884}" type="slidenum">
              <a:rPr kumimoji="1" lang="ja-JP" altLang="en-US" smtClean="0"/>
              <a:t>‹#›</a:t>
            </a:fld>
            <a:endParaRPr kumimoji="1" lang="ja-JP" altLang="en-US"/>
          </a:p>
        </p:txBody>
      </p:sp>
    </p:spTree>
    <p:extLst>
      <p:ext uri="{BB962C8B-B14F-4D97-AF65-F5344CB8AC3E}">
        <p14:creationId xmlns:p14="http://schemas.microsoft.com/office/powerpoint/2010/main" val="1978457699"/>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defTabSz="914400" rtl="0" eaLnBrk="1" latinLnBrk="0" hangingPunct="1">
        <a:lnSpc>
          <a:spcPct val="90000"/>
        </a:lnSpc>
        <a:spcBef>
          <a:spcPct val="0"/>
        </a:spcBef>
        <a:buNone/>
        <a:defRPr kumimoji="1"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994302" y="2828835"/>
            <a:ext cx="4203395" cy="1200329"/>
          </a:xfrm>
          <a:prstGeom prst="rect">
            <a:avLst/>
          </a:prstGeom>
          <a:noFill/>
        </p:spPr>
        <p:txBody>
          <a:bodyPr wrap="none" rtlCol="0">
            <a:spAutoFit/>
          </a:bodyPr>
          <a:lstStyle/>
          <a:p>
            <a:pPr algn="ctr"/>
            <a:r>
              <a:rPr kumimoji="1" lang="en-US" altLang="ja-JP" sz="7200" spc="600" dirty="0">
                <a:solidFill>
                  <a:schemeClr val="bg1"/>
                </a:solidFill>
                <a:latin typeface="+mj-ea"/>
                <a:ea typeface="+mj-ea"/>
              </a:rPr>
              <a:t>DEMESI</a:t>
            </a:r>
            <a:endParaRPr kumimoji="1" lang="ja-JP" altLang="en-US" sz="7200" spc="600" dirty="0">
              <a:solidFill>
                <a:schemeClr val="bg1"/>
              </a:solidFill>
              <a:latin typeface="+mj-ea"/>
              <a:ea typeface="+mj-ea"/>
            </a:endParaRPr>
          </a:p>
        </p:txBody>
      </p:sp>
    </p:spTree>
    <p:extLst>
      <p:ext uri="{BB962C8B-B14F-4D97-AF65-F5344CB8AC3E}">
        <p14:creationId xmlns:p14="http://schemas.microsoft.com/office/powerpoint/2010/main" val="1399439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93910" y="983243"/>
            <a:ext cx="7544003" cy="5262979"/>
          </a:xfrm>
          <a:prstGeom prst="rect">
            <a:avLst/>
          </a:prstGeom>
          <a:noFill/>
        </p:spPr>
        <p:txBody>
          <a:bodyPr wrap="square" rtlCol="0">
            <a:spAutoFit/>
          </a:bodyPr>
          <a:lstStyle/>
          <a:p>
            <a:r>
              <a:rPr lang="en-US" altLang="ja-JP" sz="4800" dirty="0">
                <a:solidFill>
                  <a:schemeClr val="bg1"/>
                </a:solidFill>
                <a:latin typeface="Meiryo" charset="-128"/>
                <a:ea typeface="Meiryo" charset="-128"/>
                <a:cs typeface="Meiryo" charset="-128"/>
              </a:rPr>
              <a:t>PHP</a:t>
            </a:r>
          </a:p>
          <a:p>
            <a:endParaRPr lang="en-US" altLang="ja-JP" sz="4800" dirty="0">
              <a:solidFill>
                <a:schemeClr val="bg1"/>
              </a:solidFill>
              <a:latin typeface="Meiryo" charset="-128"/>
              <a:ea typeface="Meiryo" charset="-128"/>
              <a:cs typeface="Meiryo" charset="-128"/>
            </a:endParaRPr>
          </a:p>
          <a:p>
            <a:r>
              <a:rPr lang="en-US" altLang="ja-JP" sz="4800" dirty="0" err="1">
                <a:solidFill>
                  <a:schemeClr val="bg1"/>
                </a:solidFill>
                <a:latin typeface="Meiryo" charset="-128"/>
                <a:ea typeface="Meiryo" charset="-128"/>
                <a:cs typeface="Meiryo" charset="-128"/>
              </a:rPr>
              <a:t>Laravel</a:t>
            </a:r>
            <a:endParaRPr lang="en-US" altLang="ja-JP" sz="4800" dirty="0">
              <a:solidFill>
                <a:schemeClr val="bg1"/>
              </a:solidFill>
              <a:latin typeface="Meiryo" charset="-128"/>
              <a:ea typeface="Meiryo" charset="-128"/>
              <a:cs typeface="Meiryo" charset="-128"/>
            </a:endParaRPr>
          </a:p>
          <a:p>
            <a:endParaRPr lang="en-US" altLang="ja-JP" sz="4800" dirty="0">
              <a:solidFill>
                <a:schemeClr val="bg1"/>
              </a:solidFill>
              <a:latin typeface="Meiryo" charset="-128"/>
              <a:ea typeface="Meiryo" charset="-128"/>
              <a:cs typeface="Meiryo" charset="-128"/>
            </a:endParaRPr>
          </a:p>
          <a:p>
            <a:r>
              <a:rPr kumimoji="1" lang="en-US" altLang="ja-JP" sz="4800" dirty="0">
                <a:solidFill>
                  <a:schemeClr val="bg1"/>
                </a:solidFill>
                <a:latin typeface="Meiryo" charset="-128"/>
                <a:ea typeface="Meiryo" charset="-128"/>
                <a:cs typeface="Meiryo" charset="-128"/>
              </a:rPr>
              <a:t>Android Studio</a:t>
            </a:r>
          </a:p>
          <a:p>
            <a:endParaRPr kumimoji="1" lang="en-US" altLang="ja-JP" sz="4800" dirty="0">
              <a:solidFill>
                <a:schemeClr val="bg1"/>
              </a:solidFill>
              <a:latin typeface="Meiryo" charset="-128"/>
              <a:ea typeface="Meiryo" charset="-128"/>
              <a:cs typeface="Meiryo" charset="-128"/>
            </a:endParaRPr>
          </a:p>
          <a:p>
            <a:r>
              <a:rPr lang="en-US" altLang="ja-JP" sz="4800" dirty="0" err="1">
                <a:solidFill>
                  <a:schemeClr val="bg1"/>
                </a:solidFill>
                <a:latin typeface="Meiryo" charset="-128"/>
                <a:ea typeface="Meiryo" charset="-128"/>
                <a:cs typeface="Meiryo" charset="-128"/>
              </a:rPr>
              <a:t>mysql</a:t>
            </a:r>
            <a:endParaRPr kumimoji="1" lang="ja-JP" altLang="en-US" sz="4800" dirty="0">
              <a:solidFill>
                <a:schemeClr val="bg1"/>
              </a:solidFill>
              <a:latin typeface="Meiryo" charset="-128"/>
              <a:ea typeface="Meiryo" charset="-128"/>
              <a:cs typeface="Meiryo" charset="-128"/>
            </a:endParaRPr>
          </a:p>
        </p:txBody>
      </p:sp>
      <p:sp>
        <p:nvSpPr>
          <p:cNvPr id="3" name="正方形/長方形 2"/>
          <p:cNvSpPr/>
          <p:nvPr/>
        </p:nvSpPr>
        <p:spPr>
          <a:xfrm>
            <a:off x="7473720" y="701942"/>
            <a:ext cx="1922107" cy="5952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866782" y="5415606"/>
            <a:ext cx="1241357" cy="642500"/>
          </a:xfrm>
          <a:prstGeom prst="rect">
            <a:avLst/>
          </a:prstGeom>
        </p:spPr>
      </p:pic>
      <p:pic>
        <p:nvPicPr>
          <p:cNvPr id="5" name="図 4"/>
          <p:cNvPicPr>
            <a:picLocks noChangeAspect="1"/>
          </p:cNvPicPr>
          <p:nvPr/>
        </p:nvPicPr>
        <p:blipFill>
          <a:blip r:embed="rId4"/>
          <a:stretch>
            <a:fillRect/>
          </a:stretch>
        </p:blipFill>
        <p:spPr>
          <a:xfrm>
            <a:off x="7860351" y="983243"/>
            <a:ext cx="1148846" cy="620474"/>
          </a:xfrm>
          <a:prstGeom prst="rect">
            <a:avLst/>
          </a:prstGeom>
        </p:spPr>
      </p:pic>
      <p:pic>
        <p:nvPicPr>
          <p:cNvPr id="6" name="図 5"/>
          <p:cNvPicPr>
            <a:picLocks noChangeAspect="1"/>
          </p:cNvPicPr>
          <p:nvPr/>
        </p:nvPicPr>
        <p:blipFill>
          <a:blip r:embed="rId5"/>
          <a:stretch>
            <a:fillRect/>
          </a:stretch>
        </p:blipFill>
        <p:spPr>
          <a:xfrm>
            <a:off x="8090751" y="2554014"/>
            <a:ext cx="738554" cy="505391"/>
          </a:xfrm>
          <a:prstGeom prst="rect">
            <a:avLst/>
          </a:prstGeom>
        </p:spPr>
      </p:pic>
      <p:pic>
        <p:nvPicPr>
          <p:cNvPr id="7" name="図 6"/>
          <p:cNvPicPr>
            <a:picLocks noChangeAspect="1"/>
          </p:cNvPicPr>
          <p:nvPr/>
        </p:nvPicPr>
        <p:blipFill>
          <a:blip r:embed="rId6"/>
          <a:stretch>
            <a:fillRect/>
          </a:stretch>
        </p:blipFill>
        <p:spPr>
          <a:xfrm>
            <a:off x="8023770" y="3678407"/>
            <a:ext cx="888091" cy="888091"/>
          </a:xfrm>
          <a:prstGeom prst="rect">
            <a:avLst/>
          </a:prstGeom>
        </p:spPr>
      </p:pic>
    </p:spTree>
    <p:extLst>
      <p:ext uri="{BB962C8B-B14F-4D97-AF65-F5344CB8AC3E}">
        <p14:creationId xmlns:p14="http://schemas.microsoft.com/office/powerpoint/2010/main" val="2023080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464784" y="3013501"/>
            <a:ext cx="2646878" cy="830997"/>
          </a:xfrm>
          <a:prstGeom prst="rect">
            <a:avLst/>
          </a:prstGeom>
          <a:noFill/>
        </p:spPr>
        <p:txBody>
          <a:bodyPr wrap="none" rtlCol="0">
            <a:spAutoFit/>
          </a:bodyPr>
          <a:lstStyle/>
          <a:p>
            <a:r>
              <a:rPr kumimoji="1" lang="ja-JP" altLang="en-US" sz="4800" dirty="0">
                <a:solidFill>
                  <a:srgbClr val="6BFF09"/>
                </a:solidFill>
                <a:latin typeface="+mj-ea"/>
                <a:ea typeface="+mj-ea"/>
              </a:rPr>
              <a:t>機能一覧</a:t>
            </a:r>
          </a:p>
        </p:txBody>
      </p:sp>
    </p:spTree>
    <p:extLst>
      <p:ext uri="{BB962C8B-B14F-4D97-AF65-F5344CB8AC3E}">
        <p14:creationId xmlns:p14="http://schemas.microsoft.com/office/powerpoint/2010/main" val="351948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38130" y="1075048"/>
            <a:ext cx="7553671" cy="5262979"/>
          </a:xfrm>
          <a:prstGeom prst="rect">
            <a:avLst/>
          </a:prstGeom>
          <a:noFill/>
        </p:spPr>
        <p:txBody>
          <a:bodyPr wrap="none" rtlCol="0">
            <a:spAutoFit/>
          </a:bodyPr>
          <a:lstStyle/>
          <a:p>
            <a:r>
              <a:rPr kumimoji="1" lang="en-US" altLang="ja-JP" sz="4800" dirty="0">
                <a:solidFill>
                  <a:schemeClr val="bg1"/>
                </a:solidFill>
                <a:latin typeface="Meiryo" charset="-128"/>
                <a:ea typeface="Meiryo" charset="-128"/>
                <a:cs typeface="Meiryo" charset="-128"/>
              </a:rPr>
              <a:t>1.</a:t>
            </a:r>
            <a:r>
              <a:rPr kumimoji="1" lang="ja-JP" altLang="en-US" sz="4800" dirty="0">
                <a:solidFill>
                  <a:schemeClr val="bg1"/>
                </a:solidFill>
                <a:latin typeface="Meiryo" charset="-128"/>
                <a:ea typeface="Meiryo" charset="-128"/>
                <a:cs typeface="Meiryo" charset="-128"/>
              </a:rPr>
              <a:t>ユーザー登録</a:t>
            </a:r>
            <a:endParaRPr kumimoji="1" lang="en-US" altLang="ja-JP" sz="4800" dirty="0">
              <a:solidFill>
                <a:schemeClr val="bg1"/>
              </a:solidFill>
              <a:latin typeface="Meiryo" charset="-128"/>
              <a:ea typeface="Meiryo" charset="-128"/>
              <a:cs typeface="Meiryo" charset="-128"/>
            </a:endParaRPr>
          </a:p>
          <a:p>
            <a:endParaRPr kumimoji="1" lang="en-US" altLang="ja-JP" sz="4800" dirty="0">
              <a:solidFill>
                <a:schemeClr val="bg1"/>
              </a:solidFill>
              <a:latin typeface="Meiryo" charset="-128"/>
              <a:ea typeface="Meiryo" charset="-128"/>
              <a:cs typeface="Meiryo" charset="-128"/>
            </a:endParaRPr>
          </a:p>
          <a:p>
            <a:r>
              <a:rPr lang="en-US" altLang="ja-JP" sz="4800" dirty="0">
                <a:solidFill>
                  <a:schemeClr val="bg1"/>
                </a:solidFill>
                <a:latin typeface="Meiryo" charset="-128"/>
                <a:ea typeface="Meiryo" charset="-128"/>
                <a:cs typeface="Meiryo" charset="-128"/>
              </a:rPr>
              <a:t>2.</a:t>
            </a:r>
            <a:r>
              <a:rPr lang="ja-JP" altLang="en-US" sz="4800" dirty="0">
                <a:solidFill>
                  <a:schemeClr val="bg1"/>
                </a:solidFill>
                <a:latin typeface="Meiryo" charset="-128"/>
                <a:ea typeface="Meiryo" charset="-128"/>
                <a:cs typeface="Meiryo" charset="-128"/>
              </a:rPr>
              <a:t>名刺作成</a:t>
            </a:r>
            <a:endParaRPr lang="en-US" altLang="ja-JP" sz="4800" dirty="0">
              <a:solidFill>
                <a:schemeClr val="bg1"/>
              </a:solidFill>
              <a:latin typeface="Meiryo" charset="-128"/>
              <a:ea typeface="Meiryo" charset="-128"/>
              <a:cs typeface="Meiryo" charset="-128"/>
            </a:endParaRPr>
          </a:p>
          <a:p>
            <a:endParaRPr lang="en-US" altLang="ja-JP" sz="4800" dirty="0">
              <a:solidFill>
                <a:schemeClr val="bg1"/>
              </a:solidFill>
              <a:latin typeface="Meiryo" charset="-128"/>
              <a:ea typeface="Meiryo" charset="-128"/>
              <a:cs typeface="Meiryo" charset="-128"/>
            </a:endParaRPr>
          </a:p>
          <a:p>
            <a:r>
              <a:rPr lang="en-US" altLang="ja-JP" sz="4800" dirty="0">
                <a:solidFill>
                  <a:schemeClr val="bg1"/>
                </a:solidFill>
                <a:latin typeface="Meiryo" charset="-128"/>
                <a:ea typeface="Meiryo" charset="-128"/>
                <a:cs typeface="Meiryo" charset="-128"/>
              </a:rPr>
              <a:t>3.</a:t>
            </a:r>
            <a:r>
              <a:rPr lang="ja-JP" altLang="en-US" sz="4800" dirty="0">
                <a:solidFill>
                  <a:schemeClr val="bg1"/>
                </a:solidFill>
                <a:latin typeface="Meiryo" charset="-128"/>
                <a:ea typeface="Meiryo" charset="-128"/>
                <a:cs typeface="Meiryo" charset="-128"/>
              </a:rPr>
              <a:t>名刺交換</a:t>
            </a:r>
            <a:endParaRPr lang="en-US" altLang="ja-JP" sz="4800" dirty="0">
              <a:solidFill>
                <a:schemeClr val="bg1"/>
              </a:solidFill>
              <a:latin typeface="Meiryo" charset="-128"/>
              <a:ea typeface="Meiryo" charset="-128"/>
              <a:cs typeface="Meiryo" charset="-128"/>
            </a:endParaRPr>
          </a:p>
          <a:p>
            <a:endParaRPr lang="en-US" altLang="ja-JP" sz="4800" dirty="0">
              <a:solidFill>
                <a:schemeClr val="bg1"/>
              </a:solidFill>
              <a:latin typeface="Meiryo" charset="-128"/>
              <a:ea typeface="Meiryo" charset="-128"/>
              <a:cs typeface="Meiryo" charset="-128"/>
            </a:endParaRPr>
          </a:p>
          <a:p>
            <a:r>
              <a:rPr lang="en-US" altLang="ja-JP" sz="4800" dirty="0">
                <a:solidFill>
                  <a:schemeClr val="bg1"/>
                </a:solidFill>
                <a:latin typeface="Meiryo" charset="-128"/>
                <a:ea typeface="Meiryo" charset="-128"/>
                <a:cs typeface="Meiryo" charset="-128"/>
              </a:rPr>
              <a:t>4.</a:t>
            </a:r>
            <a:r>
              <a:rPr lang="ja-JP" altLang="en-US" sz="4800" dirty="0">
                <a:solidFill>
                  <a:schemeClr val="bg1"/>
                </a:solidFill>
                <a:latin typeface="Meiryo" charset="-128"/>
                <a:ea typeface="Meiryo" charset="-128"/>
                <a:cs typeface="Meiryo" charset="-128"/>
              </a:rPr>
              <a:t>名刺管理（個人、企業）</a:t>
            </a:r>
            <a:endParaRPr lang="en-US" altLang="ja-JP" sz="4800" dirty="0">
              <a:solidFill>
                <a:schemeClr val="bg1"/>
              </a:solidFill>
              <a:latin typeface="Meiryo" charset="-128"/>
              <a:ea typeface="Meiryo" charset="-128"/>
              <a:cs typeface="Meiryo" charset="-128"/>
            </a:endParaRPr>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4467501" y="2807629"/>
            <a:ext cx="7251701" cy="1243012"/>
          </a:xfrm>
          <a:prstGeom prst="rect">
            <a:avLst/>
          </a:prstGeom>
          <a:noFill/>
          <a:ln>
            <a:noFill/>
          </a:ln>
        </p:spPr>
      </p:pic>
    </p:spTree>
    <p:extLst>
      <p:ext uri="{BB962C8B-B14F-4D97-AF65-F5344CB8AC3E}">
        <p14:creationId xmlns:p14="http://schemas.microsoft.com/office/powerpoint/2010/main" val="195791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44F75B5-E547-4AF0-A852-31528DFDD0D5}"/>
              </a:ext>
            </a:extLst>
          </p:cNvPr>
          <p:cNvSpPr txBox="1"/>
          <p:nvPr/>
        </p:nvSpPr>
        <p:spPr>
          <a:xfrm>
            <a:off x="4772561" y="3013501"/>
            <a:ext cx="2646878" cy="830997"/>
          </a:xfrm>
          <a:prstGeom prst="rect">
            <a:avLst/>
          </a:prstGeom>
          <a:noFill/>
        </p:spPr>
        <p:txBody>
          <a:bodyPr wrap="none" rtlCol="0">
            <a:spAutoFit/>
          </a:bodyPr>
          <a:lstStyle/>
          <a:p>
            <a:r>
              <a:rPr kumimoji="1" lang="ja-JP" altLang="en-US" sz="4800" dirty="0">
                <a:solidFill>
                  <a:srgbClr val="6BFF09"/>
                </a:solidFill>
                <a:latin typeface="+mj-ea"/>
                <a:ea typeface="+mj-ea"/>
              </a:rPr>
              <a:t>動作デモ</a:t>
            </a:r>
          </a:p>
        </p:txBody>
      </p:sp>
    </p:spTree>
    <p:extLst>
      <p:ext uri="{BB962C8B-B14F-4D97-AF65-F5344CB8AC3E}">
        <p14:creationId xmlns:p14="http://schemas.microsoft.com/office/powerpoint/2010/main" val="4703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618125" y="3013501"/>
            <a:ext cx="6955750" cy="830997"/>
          </a:xfrm>
          <a:prstGeom prst="rect">
            <a:avLst/>
          </a:prstGeom>
          <a:noFill/>
        </p:spPr>
        <p:txBody>
          <a:bodyPr wrap="none" rtlCol="0">
            <a:spAutoFit/>
          </a:bodyPr>
          <a:lstStyle/>
          <a:p>
            <a:r>
              <a:rPr kumimoji="1" lang="ja-JP" altLang="en-US" sz="4800" dirty="0">
                <a:solidFill>
                  <a:srgbClr val="6BFF09"/>
                </a:solidFill>
                <a:latin typeface="+mj-ea"/>
                <a:ea typeface="+mj-ea"/>
              </a:rPr>
              <a:t>開発プロセスの振り返り</a:t>
            </a:r>
          </a:p>
        </p:txBody>
      </p:sp>
    </p:spTree>
    <p:extLst>
      <p:ext uri="{BB962C8B-B14F-4D97-AF65-F5344CB8AC3E}">
        <p14:creationId xmlns:p14="http://schemas.microsoft.com/office/powerpoint/2010/main" val="715934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5820" y="578498"/>
            <a:ext cx="2031325" cy="830997"/>
          </a:xfrm>
          <a:prstGeom prst="rect">
            <a:avLst/>
          </a:prstGeom>
          <a:noFill/>
        </p:spPr>
        <p:txBody>
          <a:bodyPr wrap="none" rtlCol="0">
            <a:spAutoFit/>
          </a:bodyPr>
          <a:lstStyle/>
          <a:p>
            <a:r>
              <a:rPr kumimoji="1" lang="ja-JP" altLang="en-US" sz="4800" dirty="0">
                <a:solidFill>
                  <a:srgbClr val="6BFF09"/>
                </a:solidFill>
                <a:latin typeface="+mj-ea"/>
                <a:ea typeface="+mj-ea"/>
              </a:rPr>
              <a:t>反省点</a:t>
            </a:r>
          </a:p>
        </p:txBody>
      </p:sp>
      <p:sp>
        <p:nvSpPr>
          <p:cNvPr id="3" name="テキスト ボックス 2"/>
          <p:cNvSpPr txBox="1"/>
          <p:nvPr/>
        </p:nvSpPr>
        <p:spPr>
          <a:xfrm>
            <a:off x="0" y="1996752"/>
            <a:ext cx="12241764" cy="3539430"/>
          </a:xfrm>
          <a:prstGeom prst="rect">
            <a:avLst/>
          </a:prstGeom>
          <a:noFill/>
        </p:spPr>
        <p:txBody>
          <a:bodyPr wrap="square" rtlCol="0">
            <a:spAutoFit/>
          </a:bodyPr>
          <a:lstStyle/>
          <a:p>
            <a:r>
              <a:rPr lang="en-US" altLang="ja-JP" sz="3200" dirty="0" err="1">
                <a:solidFill>
                  <a:schemeClr val="bg1"/>
                </a:solidFill>
                <a:latin typeface="+mj-ea"/>
                <a:ea typeface="+mj-ea"/>
              </a:rPr>
              <a:t>phpmyadmin</a:t>
            </a:r>
            <a:r>
              <a:rPr lang="ja-JP" altLang="en-US" sz="3200" dirty="0">
                <a:solidFill>
                  <a:schemeClr val="bg1"/>
                </a:solidFill>
                <a:latin typeface="+mj-ea"/>
                <a:ea typeface="+mj-ea"/>
              </a:rPr>
              <a:t>にアクセス制限があり開発できないことがあった</a:t>
            </a:r>
            <a:endParaRPr lang="en-US" altLang="ja-JP" sz="3200" dirty="0">
              <a:solidFill>
                <a:schemeClr val="bg1"/>
              </a:solidFill>
              <a:latin typeface="+mj-ea"/>
              <a:ea typeface="+mj-ea"/>
            </a:endParaRPr>
          </a:p>
          <a:p>
            <a:endParaRPr lang="ja-JP" altLang="en-US" sz="3200" dirty="0">
              <a:solidFill>
                <a:schemeClr val="bg1"/>
              </a:solidFill>
              <a:latin typeface="+mj-ea"/>
              <a:ea typeface="+mj-ea"/>
            </a:endParaRPr>
          </a:p>
          <a:p>
            <a:r>
              <a:rPr lang="ja-JP" altLang="en-US" sz="3200" dirty="0">
                <a:solidFill>
                  <a:schemeClr val="bg1"/>
                </a:solidFill>
                <a:latin typeface="+mj-ea"/>
                <a:ea typeface="+mj-ea"/>
              </a:rPr>
              <a:t>技術力不足でほとんど実装できなかった</a:t>
            </a:r>
            <a:endParaRPr lang="en-US" altLang="ja-JP" sz="3200" dirty="0">
              <a:solidFill>
                <a:schemeClr val="bg1"/>
              </a:solidFill>
              <a:latin typeface="+mj-ea"/>
              <a:ea typeface="+mj-ea"/>
            </a:endParaRPr>
          </a:p>
          <a:p>
            <a:endParaRPr lang="en-US" altLang="ja-JP" sz="3200" dirty="0">
              <a:solidFill>
                <a:schemeClr val="bg1"/>
              </a:solidFill>
              <a:latin typeface="+mj-ea"/>
              <a:ea typeface="+mj-ea"/>
            </a:endParaRPr>
          </a:p>
          <a:p>
            <a:r>
              <a:rPr lang="ja-JP" altLang="en-US" sz="3200" dirty="0">
                <a:solidFill>
                  <a:schemeClr val="bg1"/>
                </a:solidFill>
                <a:latin typeface="+mj-ea"/>
                <a:ea typeface="+mj-ea"/>
              </a:rPr>
              <a:t>サーバー製作の連携がうまく取れなかったため遅延してしまった</a:t>
            </a:r>
            <a:endParaRPr lang="en-US" altLang="ja-JP" sz="3200" dirty="0">
              <a:solidFill>
                <a:schemeClr val="bg1"/>
              </a:solidFill>
              <a:latin typeface="+mj-ea"/>
              <a:ea typeface="+mj-ea"/>
            </a:endParaRPr>
          </a:p>
          <a:p>
            <a:endParaRPr lang="en-US" altLang="ja-JP" sz="3200" dirty="0">
              <a:solidFill>
                <a:schemeClr val="bg1"/>
              </a:solidFill>
              <a:latin typeface="+mj-ea"/>
              <a:ea typeface="+mj-ea"/>
            </a:endParaRPr>
          </a:p>
          <a:p>
            <a:r>
              <a:rPr lang="ja-JP" altLang="en-US" sz="3200" dirty="0">
                <a:solidFill>
                  <a:schemeClr val="bg1"/>
                </a:solidFill>
                <a:latin typeface="+mj-ea"/>
                <a:ea typeface="+mj-ea"/>
              </a:rPr>
              <a:t>スケジュール管理が悪かった</a:t>
            </a:r>
            <a:endParaRPr lang="en-US" altLang="ja-JP" sz="3200" dirty="0">
              <a:solidFill>
                <a:schemeClr val="bg1"/>
              </a:solidFill>
              <a:latin typeface="+mj-ea"/>
              <a:ea typeface="+mj-ea"/>
            </a:endParaRPr>
          </a:p>
        </p:txBody>
      </p:sp>
    </p:spTree>
    <p:extLst>
      <p:ext uri="{BB962C8B-B14F-4D97-AF65-F5344CB8AC3E}">
        <p14:creationId xmlns:p14="http://schemas.microsoft.com/office/powerpoint/2010/main" val="169038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464784" y="3013501"/>
            <a:ext cx="3262432" cy="830997"/>
          </a:xfrm>
          <a:prstGeom prst="rect">
            <a:avLst/>
          </a:prstGeom>
          <a:noFill/>
        </p:spPr>
        <p:txBody>
          <a:bodyPr wrap="none" rtlCol="0">
            <a:spAutoFit/>
          </a:bodyPr>
          <a:lstStyle/>
          <a:p>
            <a:r>
              <a:rPr kumimoji="1" lang="ja-JP" altLang="en-US" sz="4800" dirty="0">
                <a:solidFill>
                  <a:srgbClr val="6BFF09"/>
                </a:solidFill>
                <a:latin typeface="+mj-ea"/>
                <a:ea typeface="+mj-ea"/>
              </a:rPr>
              <a:t>今後の展望</a:t>
            </a:r>
          </a:p>
        </p:txBody>
      </p:sp>
    </p:spTree>
    <p:extLst>
      <p:ext uri="{BB962C8B-B14F-4D97-AF65-F5344CB8AC3E}">
        <p14:creationId xmlns:p14="http://schemas.microsoft.com/office/powerpoint/2010/main" val="973738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DE30C18-F688-4710-8750-BDC767801F0E}"/>
              </a:ext>
            </a:extLst>
          </p:cNvPr>
          <p:cNvSpPr txBox="1"/>
          <p:nvPr/>
        </p:nvSpPr>
        <p:spPr>
          <a:xfrm>
            <a:off x="903713" y="2533841"/>
            <a:ext cx="10384574" cy="1446550"/>
          </a:xfrm>
          <a:prstGeom prst="rect">
            <a:avLst/>
          </a:prstGeom>
          <a:noFill/>
        </p:spPr>
        <p:txBody>
          <a:bodyPr wrap="none" rtlCol="0">
            <a:spAutoFit/>
          </a:bodyPr>
          <a:lstStyle/>
          <a:p>
            <a:r>
              <a:rPr kumimoji="1" lang="ja-JP" altLang="en-US" sz="8800" b="1" i="1" u="sng" dirty="0">
                <a:solidFill>
                  <a:schemeClr val="bg1"/>
                </a:solidFill>
              </a:rPr>
              <a:t>来週までに形にする</a:t>
            </a:r>
            <a:endParaRPr kumimoji="1" lang="en-US" altLang="ja-JP" sz="8800" b="1" i="1" u="sng" dirty="0">
              <a:solidFill>
                <a:schemeClr val="bg1"/>
              </a:solidFill>
            </a:endParaRPr>
          </a:p>
        </p:txBody>
      </p:sp>
      <p:sp>
        <p:nvSpPr>
          <p:cNvPr id="3" name="テキスト ボックス 2">
            <a:extLst>
              <a:ext uri="{FF2B5EF4-FFF2-40B4-BE49-F238E27FC236}">
                <a16:creationId xmlns:a16="http://schemas.microsoft.com/office/drawing/2014/main" id="{DCD3B629-9032-4F4A-9775-4376178A514B}"/>
              </a:ext>
            </a:extLst>
          </p:cNvPr>
          <p:cNvSpPr txBox="1"/>
          <p:nvPr/>
        </p:nvSpPr>
        <p:spPr>
          <a:xfrm>
            <a:off x="5248275" y="4619625"/>
            <a:ext cx="1654620" cy="1446550"/>
          </a:xfrm>
          <a:prstGeom prst="rect">
            <a:avLst/>
          </a:prstGeom>
          <a:noFill/>
        </p:spPr>
        <p:txBody>
          <a:bodyPr wrap="none" rtlCol="0">
            <a:spAutoFit/>
          </a:bodyPr>
          <a:lstStyle/>
          <a:p>
            <a:r>
              <a:rPr kumimoji="1" lang="ja-JP" altLang="en-US" sz="8800" dirty="0">
                <a:solidFill>
                  <a:srgbClr val="6BFF09"/>
                </a:solidFill>
              </a:rPr>
              <a:t>👏</a:t>
            </a:r>
          </a:p>
        </p:txBody>
      </p:sp>
    </p:spTree>
    <p:extLst>
      <p:ext uri="{BB962C8B-B14F-4D97-AF65-F5344CB8AC3E}">
        <p14:creationId xmlns:p14="http://schemas.microsoft.com/office/powerpoint/2010/main" val="167353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60FC6FD-5907-4DA9-B0E9-50918B107346}"/>
              </a:ext>
            </a:extLst>
          </p:cNvPr>
          <p:cNvSpPr txBox="1"/>
          <p:nvPr/>
        </p:nvSpPr>
        <p:spPr>
          <a:xfrm flipH="1">
            <a:off x="3817143" y="2859525"/>
            <a:ext cx="4557713" cy="584775"/>
          </a:xfrm>
          <a:prstGeom prst="rect">
            <a:avLst/>
          </a:prstGeom>
          <a:noFill/>
        </p:spPr>
        <p:txBody>
          <a:bodyPr wrap="square" rtlCol="0">
            <a:spAutoFit/>
          </a:bodyPr>
          <a:lstStyle/>
          <a:p>
            <a:r>
              <a:rPr kumimoji="1" lang="en-US" altLang="ja-JP" sz="3200" dirty="0">
                <a:solidFill>
                  <a:srgbClr val="6BFF09"/>
                </a:solidFill>
                <a:latin typeface="+mj-ea"/>
                <a:ea typeface="+mj-ea"/>
              </a:rPr>
              <a:t>QR</a:t>
            </a:r>
            <a:r>
              <a:rPr kumimoji="1" lang="ja-JP" altLang="en-US" sz="3200" dirty="0">
                <a:solidFill>
                  <a:srgbClr val="6BFF09"/>
                </a:solidFill>
                <a:latin typeface="+mj-ea"/>
                <a:ea typeface="+mj-ea"/>
              </a:rPr>
              <a:t>コードでの交換機能</a:t>
            </a:r>
          </a:p>
        </p:txBody>
      </p:sp>
      <p:sp>
        <p:nvSpPr>
          <p:cNvPr id="7" name="テキスト ボックス 6">
            <a:extLst>
              <a:ext uri="{FF2B5EF4-FFF2-40B4-BE49-F238E27FC236}">
                <a16:creationId xmlns:a16="http://schemas.microsoft.com/office/drawing/2014/main" id="{C2062F27-AE72-4402-8B0E-50CA15707342}"/>
              </a:ext>
            </a:extLst>
          </p:cNvPr>
          <p:cNvSpPr txBox="1"/>
          <p:nvPr/>
        </p:nvSpPr>
        <p:spPr>
          <a:xfrm>
            <a:off x="4567375" y="3444300"/>
            <a:ext cx="3057247" cy="584775"/>
          </a:xfrm>
          <a:prstGeom prst="rect">
            <a:avLst/>
          </a:prstGeom>
          <a:noFill/>
        </p:spPr>
        <p:txBody>
          <a:bodyPr wrap="none" rtlCol="0">
            <a:spAutoFit/>
          </a:bodyPr>
          <a:lstStyle/>
          <a:p>
            <a:r>
              <a:rPr kumimoji="1" lang="ja-JP" altLang="en-US" sz="3200" dirty="0">
                <a:solidFill>
                  <a:srgbClr val="6BFF09"/>
                </a:solidFill>
                <a:latin typeface="+mj-ea"/>
                <a:ea typeface="+mj-ea"/>
              </a:rPr>
              <a:t>画像の選択機能</a:t>
            </a:r>
          </a:p>
        </p:txBody>
      </p:sp>
    </p:spTree>
    <p:extLst>
      <p:ext uri="{BB962C8B-B14F-4D97-AF65-F5344CB8AC3E}">
        <p14:creationId xmlns:p14="http://schemas.microsoft.com/office/powerpoint/2010/main" val="2673650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7E8459-2EB9-4C82-9C19-D7B06D66EF46}"/>
              </a:ext>
            </a:extLst>
          </p:cNvPr>
          <p:cNvSpPr txBox="1"/>
          <p:nvPr/>
        </p:nvSpPr>
        <p:spPr>
          <a:xfrm>
            <a:off x="5080337" y="3105834"/>
            <a:ext cx="2031325" cy="646331"/>
          </a:xfrm>
          <a:prstGeom prst="rect">
            <a:avLst/>
          </a:prstGeom>
          <a:noFill/>
        </p:spPr>
        <p:txBody>
          <a:bodyPr wrap="none" rtlCol="0">
            <a:spAutoFit/>
          </a:bodyPr>
          <a:lstStyle/>
          <a:p>
            <a:r>
              <a:rPr kumimoji="1" lang="ja-JP" altLang="en-US" sz="3600" dirty="0">
                <a:solidFill>
                  <a:srgbClr val="6BFF09"/>
                </a:solidFill>
                <a:latin typeface="+mj-ea"/>
                <a:ea typeface="+mj-ea"/>
              </a:rPr>
              <a:t>質疑応答</a:t>
            </a:r>
          </a:p>
        </p:txBody>
      </p:sp>
    </p:spTree>
    <p:extLst>
      <p:ext uri="{BB962C8B-B14F-4D97-AF65-F5344CB8AC3E}">
        <p14:creationId xmlns:p14="http://schemas.microsoft.com/office/powerpoint/2010/main" val="281795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F72F344-A566-4F8D-A2B3-734D6F4266A0}"/>
              </a:ext>
            </a:extLst>
          </p:cNvPr>
          <p:cNvSpPr txBox="1"/>
          <p:nvPr/>
        </p:nvSpPr>
        <p:spPr>
          <a:xfrm>
            <a:off x="380999" y="342900"/>
            <a:ext cx="4333876" cy="830997"/>
          </a:xfrm>
          <a:prstGeom prst="rect">
            <a:avLst/>
          </a:prstGeom>
          <a:noFill/>
        </p:spPr>
        <p:txBody>
          <a:bodyPr wrap="square" rtlCol="0">
            <a:spAutoFit/>
          </a:bodyPr>
          <a:lstStyle/>
          <a:p>
            <a:r>
              <a:rPr kumimoji="1" lang="ja-JP" altLang="en-US" sz="4800" dirty="0">
                <a:solidFill>
                  <a:srgbClr val="6BFF09"/>
                </a:solidFill>
                <a:latin typeface="+mj-ea"/>
                <a:ea typeface="+mj-ea"/>
              </a:rPr>
              <a:t>メンバー紹介</a:t>
            </a:r>
          </a:p>
        </p:txBody>
      </p:sp>
      <p:sp>
        <p:nvSpPr>
          <p:cNvPr id="5" name="テキスト ボックス 4">
            <a:extLst>
              <a:ext uri="{FF2B5EF4-FFF2-40B4-BE49-F238E27FC236}">
                <a16:creationId xmlns:a16="http://schemas.microsoft.com/office/drawing/2014/main" id="{E1FF2A33-7D06-4368-8039-C860B9028001}"/>
              </a:ext>
            </a:extLst>
          </p:cNvPr>
          <p:cNvSpPr txBox="1"/>
          <p:nvPr/>
        </p:nvSpPr>
        <p:spPr>
          <a:xfrm>
            <a:off x="3038475" y="2710845"/>
            <a:ext cx="6115050" cy="2554545"/>
          </a:xfrm>
          <a:prstGeom prst="rect">
            <a:avLst/>
          </a:prstGeom>
          <a:noFill/>
        </p:spPr>
        <p:txBody>
          <a:bodyPr wrap="square" rtlCol="0">
            <a:spAutoFit/>
          </a:bodyPr>
          <a:lstStyle/>
          <a:p>
            <a:r>
              <a:rPr kumimoji="1" lang="ja-JP" altLang="en-US" sz="3200" dirty="0">
                <a:solidFill>
                  <a:srgbClr val="6BFF09"/>
                </a:solidFill>
                <a:latin typeface="+mj-ea"/>
                <a:ea typeface="+mj-ea"/>
              </a:rPr>
              <a:t>サーバー開発　松尾、原</a:t>
            </a:r>
            <a:endParaRPr kumimoji="1" lang="en-US" altLang="ja-JP" sz="3200" dirty="0">
              <a:solidFill>
                <a:srgbClr val="6BFF09"/>
              </a:solidFill>
              <a:latin typeface="+mj-ea"/>
              <a:ea typeface="+mj-ea"/>
            </a:endParaRPr>
          </a:p>
          <a:p>
            <a:endParaRPr kumimoji="1" lang="en-US" altLang="ja-JP" sz="3200" dirty="0">
              <a:solidFill>
                <a:srgbClr val="6BFF09"/>
              </a:solidFill>
              <a:latin typeface="+mj-ea"/>
              <a:ea typeface="+mj-ea"/>
            </a:endParaRPr>
          </a:p>
          <a:p>
            <a:r>
              <a:rPr kumimoji="1" lang="ja-JP" altLang="en-US" sz="3200" dirty="0">
                <a:solidFill>
                  <a:srgbClr val="6BFF09"/>
                </a:solidFill>
                <a:latin typeface="+mj-ea"/>
                <a:ea typeface="+mj-ea"/>
              </a:rPr>
              <a:t>モバイル開発　木下、藤家</a:t>
            </a:r>
            <a:endParaRPr kumimoji="1" lang="en-US" altLang="ja-JP" sz="3200" dirty="0">
              <a:solidFill>
                <a:srgbClr val="6BFF09"/>
              </a:solidFill>
              <a:latin typeface="+mj-ea"/>
              <a:ea typeface="+mj-ea"/>
            </a:endParaRPr>
          </a:p>
          <a:p>
            <a:endParaRPr kumimoji="1" lang="en-US" altLang="ja-JP" sz="3200" dirty="0">
              <a:solidFill>
                <a:srgbClr val="6BFF09"/>
              </a:solidFill>
              <a:latin typeface="+mj-ea"/>
              <a:ea typeface="+mj-ea"/>
            </a:endParaRPr>
          </a:p>
          <a:p>
            <a:r>
              <a:rPr lang="ja-JP" altLang="en-US" sz="3200" dirty="0">
                <a:solidFill>
                  <a:srgbClr val="6BFF09"/>
                </a:solidFill>
                <a:latin typeface="+mj-ea"/>
                <a:ea typeface="+mj-ea"/>
              </a:rPr>
              <a:t>デザイン等　　藤枝、徳重</a:t>
            </a:r>
            <a:endParaRPr kumimoji="1" lang="ja-JP" altLang="en-US" sz="3200" dirty="0">
              <a:solidFill>
                <a:srgbClr val="6BFF09"/>
              </a:solidFill>
              <a:latin typeface="+mj-ea"/>
              <a:ea typeface="+mj-ea"/>
            </a:endParaRPr>
          </a:p>
        </p:txBody>
      </p:sp>
    </p:spTree>
    <p:extLst>
      <p:ext uri="{BB962C8B-B14F-4D97-AF65-F5344CB8AC3E}">
        <p14:creationId xmlns:p14="http://schemas.microsoft.com/office/powerpoint/2010/main" val="414096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3227" y="210026"/>
            <a:ext cx="3262432" cy="830997"/>
          </a:xfrm>
          <a:prstGeom prst="rect">
            <a:avLst/>
          </a:prstGeom>
          <a:noFill/>
          <a:effectLst>
            <a:glow rad="127000">
              <a:schemeClr val="accent1"/>
            </a:glow>
          </a:effectLst>
        </p:spPr>
        <p:txBody>
          <a:bodyPr wrap="none" rtlCol="0">
            <a:spAutoFit/>
          </a:bodyPr>
          <a:lstStyle/>
          <a:p>
            <a:r>
              <a:rPr kumimoji="1" lang="ja-JP" altLang="en-US" sz="4800" dirty="0">
                <a:solidFill>
                  <a:srgbClr val="6BFF09"/>
                </a:solidFill>
                <a:latin typeface="+mj-ea"/>
                <a:ea typeface="+mj-ea"/>
              </a:rPr>
              <a:t>発表の流れ</a:t>
            </a:r>
          </a:p>
        </p:txBody>
      </p:sp>
      <p:sp>
        <p:nvSpPr>
          <p:cNvPr id="5" name="テキスト ボックス 4"/>
          <p:cNvSpPr txBox="1"/>
          <p:nvPr/>
        </p:nvSpPr>
        <p:spPr>
          <a:xfrm>
            <a:off x="2929815" y="1225689"/>
            <a:ext cx="5827236" cy="5632311"/>
          </a:xfrm>
          <a:prstGeom prst="rect">
            <a:avLst/>
          </a:prstGeom>
          <a:noFill/>
        </p:spPr>
        <p:txBody>
          <a:bodyPr wrap="none" rtlCol="0">
            <a:spAutoFit/>
          </a:bodyPr>
          <a:lstStyle/>
          <a:p>
            <a:r>
              <a:rPr kumimoji="1" lang="ja-JP" altLang="en-US" sz="4000" dirty="0">
                <a:solidFill>
                  <a:schemeClr val="bg1"/>
                </a:solidFill>
                <a:latin typeface="+mj-ea"/>
                <a:ea typeface="+mj-ea"/>
              </a:rPr>
              <a:t>システムの概要</a:t>
            </a:r>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r>
              <a:rPr lang="ja-JP" altLang="en-US" sz="4000" dirty="0">
                <a:solidFill>
                  <a:schemeClr val="bg1"/>
                </a:solidFill>
                <a:latin typeface="+mj-ea"/>
                <a:ea typeface="+mj-ea"/>
              </a:rPr>
              <a:t>使用技術</a:t>
            </a:r>
            <a:endParaRPr lang="en-US" altLang="ja-JP" sz="4000" dirty="0">
              <a:solidFill>
                <a:schemeClr val="bg1"/>
              </a:solidFill>
              <a:latin typeface="+mj-ea"/>
              <a:ea typeface="+mj-ea"/>
            </a:endParaRPr>
          </a:p>
          <a:p>
            <a:endParaRPr lang="en-US" altLang="ja-JP" sz="4000" dirty="0">
              <a:solidFill>
                <a:schemeClr val="bg1"/>
              </a:solidFill>
              <a:latin typeface="+mj-ea"/>
              <a:ea typeface="+mj-ea"/>
            </a:endParaRPr>
          </a:p>
          <a:p>
            <a:r>
              <a:rPr kumimoji="1" lang="ja-JP" altLang="en-US" sz="4000" dirty="0">
                <a:solidFill>
                  <a:schemeClr val="bg1"/>
                </a:solidFill>
                <a:latin typeface="+mj-ea"/>
                <a:ea typeface="+mj-ea"/>
              </a:rPr>
              <a:t>機能一覧</a:t>
            </a:r>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r>
              <a:rPr lang="ja-JP" altLang="en-US" sz="4000" dirty="0">
                <a:solidFill>
                  <a:schemeClr val="bg1"/>
                </a:solidFill>
                <a:latin typeface="+mj-ea"/>
                <a:ea typeface="+mj-ea"/>
              </a:rPr>
              <a:t>開発プロセスの振り返り</a:t>
            </a:r>
            <a:endParaRPr lang="en-US" altLang="ja-JP" sz="4000" dirty="0">
              <a:solidFill>
                <a:schemeClr val="bg1"/>
              </a:solidFill>
              <a:latin typeface="+mj-ea"/>
              <a:ea typeface="+mj-ea"/>
            </a:endParaRPr>
          </a:p>
          <a:p>
            <a:endParaRPr lang="en-US" altLang="ja-JP" sz="4000" dirty="0">
              <a:solidFill>
                <a:schemeClr val="bg1"/>
              </a:solidFill>
              <a:latin typeface="+mj-ea"/>
              <a:ea typeface="+mj-ea"/>
            </a:endParaRPr>
          </a:p>
          <a:p>
            <a:r>
              <a:rPr kumimoji="1" lang="ja-JP" altLang="en-US" sz="4000" dirty="0">
                <a:solidFill>
                  <a:schemeClr val="bg1"/>
                </a:solidFill>
                <a:latin typeface="+mj-ea"/>
                <a:ea typeface="+mj-ea"/>
              </a:rPr>
              <a:t>今後の展望</a:t>
            </a:r>
          </a:p>
        </p:txBody>
      </p:sp>
    </p:spTree>
    <p:extLst>
      <p:ext uri="{BB962C8B-B14F-4D97-AF65-F5344CB8AC3E}">
        <p14:creationId xmlns:p14="http://schemas.microsoft.com/office/powerpoint/2010/main" val="1918564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862874" y="2687216"/>
            <a:ext cx="4493538" cy="830997"/>
          </a:xfrm>
          <a:prstGeom prst="rect">
            <a:avLst/>
          </a:prstGeom>
          <a:noFill/>
        </p:spPr>
        <p:txBody>
          <a:bodyPr wrap="none" rtlCol="0">
            <a:spAutoFit/>
          </a:bodyPr>
          <a:lstStyle/>
          <a:p>
            <a:r>
              <a:rPr kumimoji="1" lang="ja-JP" altLang="en-US" sz="4800" dirty="0">
                <a:solidFill>
                  <a:srgbClr val="6BFF09"/>
                </a:solidFill>
                <a:latin typeface="+mj-ea"/>
                <a:ea typeface="+mj-ea"/>
              </a:rPr>
              <a:t>システムの概要</a:t>
            </a:r>
          </a:p>
        </p:txBody>
      </p:sp>
    </p:spTree>
    <p:extLst>
      <p:ext uri="{BB962C8B-B14F-4D97-AF65-F5344CB8AC3E}">
        <p14:creationId xmlns:p14="http://schemas.microsoft.com/office/powerpoint/2010/main" val="61230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418253" y="2332653"/>
            <a:ext cx="9106677" cy="1200329"/>
          </a:xfrm>
          <a:prstGeom prst="rect">
            <a:avLst/>
          </a:prstGeom>
          <a:noFill/>
        </p:spPr>
        <p:txBody>
          <a:bodyPr wrap="square" rtlCol="0">
            <a:spAutoFit/>
          </a:bodyPr>
          <a:lstStyle/>
          <a:p>
            <a:r>
              <a:rPr lang="ja-JP" altLang="en-US" sz="3600" dirty="0">
                <a:solidFill>
                  <a:schemeClr val="bg1"/>
                </a:solidFill>
                <a:latin typeface="+mj-ea"/>
                <a:ea typeface="+mj-ea"/>
                <a:cs typeface="Meiryo" charset="-128"/>
              </a:rPr>
              <a:t>名刺を持っていなくて交流会に参加したい学生や主婦</a:t>
            </a:r>
            <a:endParaRPr lang="en-US" altLang="ja-JP" sz="3600" dirty="0">
              <a:solidFill>
                <a:schemeClr val="bg1"/>
              </a:solidFill>
              <a:latin typeface="+mj-ea"/>
              <a:ea typeface="+mj-ea"/>
              <a:cs typeface="Meiryo" charset="-128"/>
            </a:endParaRPr>
          </a:p>
        </p:txBody>
      </p:sp>
      <p:pic>
        <p:nvPicPr>
          <p:cNvPr id="5" name="図 4"/>
          <p:cNvPicPr>
            <a:picLocks noChangeAspect="1"/>
          </p:cNvPicPr>
          <p:nvPr/>
        </p:nvPicPr>
        <p:blipFill>
          <a:blip r:embed="rId3"/>
          <a:stretch>
            <a:fillRect/>
          </a:stretch>
        </p:blipFill>
        <p:spPr>
          <a:xfrm>
            <a:off x="1881930" y="4049486"/>
            <a:ext cx="3069414" cy="2808514"/>
          </a:xfrm>
          <a:prstGeom prst="rect">
            <a:avLst/>
          </a:prstGeom>
        </p:spPr>
      </p:pic>
      <p:pic>
        <p:nvPicPr>
          <p:cNvPr id="7" name="図 6"/>
          <p:cNvPicPr>
            <a:picLocks noChangeAspect="1"/>
          </p:cNvPicPr>
          <p:nvPr/>
        </p:nvPicPr>
        <p:blipFill>
          <a:blip r:embed="rId4"/>
          <a:stretch>
            <a:fillRect/>
          </a:stretch>
        </p:blipFill>
        <p:spPr>
          <a:xfrm>
            <a:off x="7744407" y="4203441"/>
            <a:ext cx="2500603" cy="2500603"/>
          </a:xfrm>
          <a:prstGeom prst="rect">
            <a:avLst/>
          </a:prstGeom>
        </p:spPr>
      </p:pic>
      <p:sp>
        <p:nvSpPr>
          <p:cNvPr id="2" name="テキスト ボックス 1"/>
          <p:cNvSpPr txBox="1"/>
          <p:nvPr/>
        </p:nvSpPr>
        <p:spPr>
          <a:xfrm>
            <a:off x="298580" y="541176"/>
            <a:ext cx="5109091" cy="830997"/>
          </a:xfrm>
          <a:prstGeom prst="rect">
            <a:avLst/>
          </a:prstGeom>
          <a:noFill/>
        </p:spPr>
        <p:txBody>
          <a:bodyPr wrap="none" rtlCol="0">
            <a:spAutoFit/>
          </a:bodyPr>
          <a:lstStyle/>
          <a:p>
            <a:r>
              <a:rPr lang="ja-JP" altLang="en-US" sz="4800" dirty="0">
                <a:solidFill>
                  <a:srgbClr val="6BFF09"/>
                </a:solidFill>
                <a:latin typeface="Meiryo" charset="-128"/>
                <a:ea typeface="Meiryo" charset="-128"/>
                <a:cs typeface="Meiryo" charset="-128"/>
              </a:rPr>
              <a:t>ペルソナについて</a:t>
            </a:r>
          </a:p>
        </p:txBody>
      </p:sp>
    </p:spTree>
    <p:extLst>
      <p:ext uri="{BB962C8B-B14F-4D97-AF65-F5344CB8AC3E}">
        <p14:creationId xmlns:p14="http://schemas.microsoft.com/office/powerpoint/2010/main" val="2108982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311254" y="1939143"/>
            <a:ext cx="11072094" cy="1363894"/>
          </a:xfrm>
        </p:spPr>
        <p:txBody>
          <a:bodyPr>
            <a:noAutofit/>
          </a:bodyPr>
          <a:lstStyle/>
          <a:p>
            <a:pPr algn="l"/>
            <a:r>
              <a:rPr kumimoji="1" lang="ja-JP" altLang="en-US" sz="3600" dirty="0">
                <a:solidFill>
                  <a:schemeClr val="bg1"/>
                </a:solidFill>
                <a:latin typeface="+mj-ea"/>
                <a:ea typeface="+mj-ea"/>
                <a:cs typeface="Meiryo" charset="-128"/>
              </a:rPr>
              <a:t>一度店舗に来店したことがある人に、予約や</a:t>
            </a:r>
            <a:r>
              <a:rPr kumimoji="1" lang="ja-JP" altLang="en-US" sz="3600" dirty="0">
                <a:solidFill>
                  <a:srgbClr val="FFF200"/>
                </a:solidFill>
                <a:latin typeface="+mj-ea"/>
                <a:ea typeface="+mj-ea"/>
                <a:cs typeface="Meiryo" charset="-128"/>
              </a:rPr>
              <a:t>共有</a:t>
            </a:r>
            <a:r>
              <a:rPr kumimoji="1" lang="ja-JP" altLang="en-US" sz="3600" dirty="0">
                <a:solidFill>
                  <a:schemeClr val="bg1"/>
                </a:solidFill>
                <a:latin typeface="+mj-ea"/>
                <a:ea typeface="+mj-ea"/>
                <a:cs typeface="Meiryo" charset="-128"/>
              </a:rPr>
              <a:t>をしてほしい経営者</a:t>
            </a:r>
          </a:p>
          <a:p>
            <a:pPr algn="l"/>
            <a:endParaRPr kumimoji="1" lang="en-US" altLang="ja-JP" sz="3600" dirty="0">
              <a:solidFill>
                <a:schemeClr val="bg1"/>
              </a:solidFill>
              <a:latin typeface="+mj-ea"/>
              <a:ea typeface="+mj-ea"/>
              <a:cs typeface="Meiryo" charset="-128"/>
            </a:endParaRPr>
          </a:p>
        </p:txBody>
      </p:sp>
      <p:pic>
        <p:nvPicPr>
          <p:cNvPr id="6" name="図 5"/>
          <p:cNvPicPr>
            <a:picLocks noChangeAspect="1"/>
          </p:cNvPicPr>
          <p:nvPr/>
        </p:nvPicPr>
        <p:blipFill>
          <a:blip r:embed="rId3"/>
          <a:stretch>
            <a:fillRect/>
          </a:stretch>
        </p:blipFill>
        <p:spPr>
          <a:xfrm>
            <a:off x="1439619" y="4617361"/>
            <a:ext cx="1974135" cy="1987420"/>
          </a:xfrm>
          <a:prstGeom prst="rect">
            <a:avLst/>
          </a:prstGeom>
        </p:spPr>
      </p:pic>
      <p:pic>
        <p:nvPicPr>
          <p:cNvPr id="7" name="図 6"/>
          <p:cNvPicPr>
            <a:picLocks noChangeAspect="1"/>
          </p:cNvPicPr>
          <p:nvPr/>
        </p:nvPicPr>
        <p:blipFill>
          <a:blip r:embed="rId4"/>
          <a:stretch>
            <a:fillRect/>
          </a:stretch>
        </p:blipFill>
        <p:spPr>
          <a:xfrm>
            <a:off x="4784066" y="4163055"/>
            <a:ext cx="2624440" cy="2441726"/>
          </a:xfrm>
          <a:prstGeom prst="rect">
            <a:avLst/>
          </a:prstGeom>
        </p:spPr>
      </p:pic>
      <p:pic>
        <p:nvPicPr>
          <p:cNvPr id="8" name="図 7"/>
          <p:cNvPicPr>
            <a:picLocks noChangeAspect="1"/>
          </p:cNvPicPr>
          <p:nvPr/>
        </p:nvPicPr>
        <p:blipFill>
          <a:blip r:embed="rId5"/>
          <a:stretch>
            <a:fillRect/>
          </a:stretch>
        </p:blipFill>
        <p:spPr>
          <a:xfrm>
            <a:off x="8778818" y="4617361"/>
            <a:ext cx="2211315" cy="1987420"/>
          </a:xfrm>
          <a:prstGeom prst="rect">
            <a:avLst/>
          </a:prstGeom>
        </p:spPr>
      </p:pic>
    </p:spTree>
    <p:extLst>
      <p:ext uri="{BB962C8B-B14F-4D97-AF65-F5344CB8AC3E}">
        <p14:creationId xmlns:p14="http://schemas.microsoft.com/office/powerpoint/2010/main" val="574729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3405092" y="2809053"/>
            <a:ext cx="5381816" cy="1239894"/>
          </a:xfrm>
        </p:spPr>
        <p:txBody>
          <a:bodyPr>
            <a:noAutofit/>
          </a:bodyPr>
          <a:lstStyle/>
          <a:p>
            <a:pPr algn="l"/>
            <a:r>
              <a:rPr lang="ja-JP" altLang="en-US" sz="3600" dirty="0">
                <a:solidFill>
                  <a:schemeClr val="bg1"/>
                </a:solidFill>
                <a:latin typeface="Meiryo" charset="-128"/>
                <a:ea typeface="Meiryo" charset="-128"/>
                <a:cs typeface="Meiryo" charset="-128"/>
              </a:rPr>
              <a:t>・気軽に情報交換をする</a:t>
            </a:r>
            <a:endParaRPr lang="en-US" altLang="ja-JP" sz="3600" dirty="0">
              <a:solidFill>
                <a:schemeClr val="bg1"/>
              </a:solidFill>
              <a:latin typeface="Meiryo" charset="-128"/>
              <a:ea typeface="Meiryo" charset="-128"/>
              <a:cs typeface="Meiryo" charset="-128"/>
            </a:endParaRPr>
          </a:p>
          <a:p>
            <a:pPr algn="l"/>
            <a:r>
              <a:rPr lang="ja-JP" altLang="en-US" sz="3600" dirty="0">
                <a:solidFill>
                  <a:schemeClr val="bg1"/>
                </a:solidFill>
                <a:latin typeface="Meiryo" charset="-128"/>
                <a:ea typeface="Meiryo" charset="-128"/>
                <a:cs typeface="Meiryo" charset="-128"/>
              </a:rPr>
              <a:t>・話のきっかけを作る</a:t>
            </a:r>
            <a:endParaRPr kumimoji="1" lang="ja-JP" altLang="en-US" sz="3600" dirty="0">
              <a:solidFill>
                <a:schemeClr val="bg1"/>
              </a:solidFill>
              <a:latin typeface="Meiryo" charset="-128"/>
              <a:ea typeface="Meiryo" charset="-128"/>
              <a:cs typeface="Meiryo" charset="-128"/>
            </a:endParaRPr>
          </a:p>
        </p:txBody>
      </p:sp>
      <p:sp>
        <p:nvSpPr>
          <p:cNvPr id="5" name="テキスト ボックス 4"/>
          <p:cNvSpPr txBox="1"/>
          <p:nvPr/>
        </p:nvSpPr>
        <p:spPr>
          <a:xfrm>
            <a:off x="989049" y="839755"/>
            <a:ext cx="1415772" cy="830997"/>
          </a:xfrm>
          <a:prstGeom prst="rect">
            <a:avLst/>
          </a:prstGeom>
          <a:noFill/>
        </p:spPr>
        <p:txBody>
          <a:bodyPr wrap="none" rtlCol="0">
            <a:spAutoFit/>
          </a:bodyPr>
          <a:lstStyle/>
          <a:p>
            <a:r>
              <a:rPr kumimoji="1" lang="ja-JP" altLang="en-US" sz="4800" dirty="0">
                <a:solidFill>
                  <a:srgbClr val="6BFF09"/>
                </a:solidFill>
                <a:latin typeface="+mj-ea"/>
                <a:ea typeface="+mj-ea"/>
              </a:rPr>
              <a:t>目的</a:t>
            </a:r>
          </a:p>
        </p:txBody>
      </p:sp>
    </p:spTree>
    <p:extLst>
      <p:ext uri="{BB962C8B-B14F-4D97-AF65-F5344CB8AC3E}">
        <p14:creationId xmlns:p14="http://schemas.microsoft.com/office/powerpoint/2010/main" val="300122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855330" y="2491947"/>
            <a:ext cx="8490856" cy="1451519"/>
          </a:xfrm>
        </p:spPr>
        <p:txBody>
          <a:bodyPr>
            <a:noAutofit/>
          </a:bodyPr>
          <a:lstStyle/>
          <a:p>
            <a:pPr algn="l"/>
            <a:r>
              <a:rPr kumimoji="1" lang="ja-JP" altLang="en-US" sz="3600" dirty="0">
                <a:solidFill>
                  <a:schemeClr val="bg1"/>
                </a:solidFill>
                <a:latin typeface="Meiryo" charset="-128"/>
                <a:ea typeface="Meiryo" charset="-128"/>
                <a:cs typeface="Meiryo" charset="-128"/>
              </a:rPr>
              <a:t>名刺を持っていなくても手元のスマホで話のきっかけが作れる</a:t>
            </a:r>
            <a:r>
              <a:rPr lang="ja-JP" altLang="en-US" sz="3600" dirty="0">
                <a:solidFill>
                  <a:schemeClr val="bg1"/>
                </a:solidFill>
                <a:latin typeface="Meiryo" charset="-128"/>
                <a:ea typeface="Meiryo" charset="-128"/>
                <a:cs typeface="Meiryo" charset="-128"/>
              </a:rPr>
              <a:t>！！</a:t>
            </a:r>
            <a:endParaRPr kumimoji="1" lang="ja-JP" altLang="en-US" sz="3600" dirty="0">
              <a:solidFill>
                <a:schemeClr val="bg1"/>
              </a:solidFill>
              <a:latin typeface="Meiryo" charset="-128"/>
              <a:ea typeface="Meiryo" charset="-128"/>
              <a:cs typeface="Meiryo" charset="-128"/>
            </a:endParaRPr>
          </a:p>
        </p:txBody>
      </p:sp>
      <p:sp>
        <p:nvSpPr>
          <p:cNvPr id="5" name="テキスト ボックス 4"/>
          <p:cNvSpPr txBox="1"/>
          <p:nvPr/>
        </p:nvSpPr>
        <p:spPr>
          <a:xfrm>
            <a:off x="531891" y="541175"/>
            <a:ext cx="2646878" cy="830997"/>
          </a:xfrm>
          <a:prstGeom prst="rect">
            <a:avLst/>
          </a:prstGeom>
          <a:noFill/>
        </p:spPr>
        <p:txBody>
          <a:bodyPr wrap="none" rtlCol="0">
            <a:spAutoFit/>
          </a:bodyPr>
          <a:lstStyle/>
          <a:p>
            <a:r>
              <a:rPr kumimoji="1" lang="ja-JP" altLang="en-US" sz="4800" dirty="0">
                <a:solidFill>
                  <a:srgbClr val="6BFF09"/>
                </a:solidFill>
                <a:latin typeface="+mj-ea"/>
                <a:ea typeface="+mj-ea"/>
              </a:rPr>
              <a:t>導入効果</a:t>
            </a:r>
          </a:p>
        </p:txBody>
      </p:sp>
      <p:sp>
        <p:nvSpPr>
          <p:cNvPr id="2" name="正方形/長方形 1"/>
          <p:cNvSpPr/>
          <p:nvPr/>
        </p:nvSpPr>
        <p:spPr>
          <a:xfrm>
            <a:off x="4638916" y="3943466"/>
            <a:ext cx="2948473" cy="27559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139611" y="3943466"/>
            <a:ext cx="2637454" cy="2637454"/>
          </a:xfrm>
          <a:prstGeom prst="rect">
            <a:avLst/>
          </a:prstGeom>
        </p:spPr>
      </p:pic>
    </p:spTree>
    <p:extLst>
      <p:ext uri="{BB962C8B-B14F-4D97-AF65-F5344CB8AC3E}">
        <p14:creationId xmlns:p14="http://schemas.microsoft.com/office/powerpoint/2010/main" val="179392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772561" y="3023026"/>
            <a:ext cx="2646878" cy="830997"/>
          </a:xfrm>
          <a:prstGeom prst="rect">
            <a:avLst/>
          </a:prstGeom>
          <a:noFill/>
        </p:spPr>
        <p:txBody>
          <a:bodyPr wrap="none" rtlCol="0">
            <a:spAutoFit/>
          </a:bodyPr>
          <a:lstStyle/>
          <a:p>
            <a:r>
              <a:rPr kumimoji="1" lang="ja-JP" altLang="en-US" sz="4800" dirty="0">
                <a:solidFill>
                  <a:srgbClr val="6BFF09"/>
                </a:solidFill>
                <a:latin typeface="+mj-ea"/>
                <a:ea typeface="+mj-ea"/>
              </a:rPr>
              <a:t>使用技術</a:t>
            </a:r>
          </a:p>
        </p:txBody>
      </p:sp>
    </p:spTree>
    <p:extLst>
      <p:ext uri="{BB962C8B-B14F-4D97-AF65-F5344CB8AC3E}">
        <p14:creationId xmlns:p14="http://schemas.microsoft.com/office/powerpoint/2010/main" val="111357886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alibri Light-Constantia">
      <a:majorFont>
        <a:latin typeface="Calibri Light"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30591</TotalTime>
  <Words>519</Words>
  <Application>Microsoft Office PowerPoint</Application>
  <PresentationFormat>ワイド画面</PresentationFormat>
  <Paragraphs>91</Paragraphs>
  <Slides>19</Slides>
  <Notes>10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vt:i4>
      </vt:variant>
    </vt:vector>
  </HeadingPairs>
  <TitlesOfParts>
    <vt:vector size="26" baseType="lpstr">
      <vt:lpstr>Meiryo</vt:lpstr>
      <vt:lpstr>Meiryo</vt:lpstr>
      <vt:lpstr>Yu Gothic</vt:lpstr>
      <vt:lpstr>Arial</vt:lpstr>
      <vt:lpstr>Calibri Light</vt:lpstr>
      <vt:lpstr>Constantia</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DEMESI</dc:title>
  <dc:creator>琢磨 徳重</dc:creator>
  <cp:lastModifiedBy>崚広 松尾</cp:lastModifiedBy>
  <cp:revision>40</cp:revision>
  <dcterms:created xsi:type="dcterms:W3CDTF">2019-07-01T01:01:37Z</dcterms:created>
  <dcterms:modified xsi:type="dcterms:W3CDTF">2019-07-26T02:56:10Z</dcterms:modified>
</cp:coreProperties>
</file>